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6224" autoAdjust="0"/>
  </p:normalViewPr>
  <p:slideViewPr>
    <p:cSldViewPr snapToGrid="0">
      <p:cViewPr>
        <p:scale>
          <a:sx n="90" d="100"/>
          <a:sy n="90" d="100"/>
        </p:scale>
        <p:origin x="37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91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86A61-5A6C-42D9-A511-3874527127F2}" type="datetimeFigureOut">
              <a:rPr lang="en-SG" smtClean="0"/>
              <a:t>15/5/2024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B31AA-A708-4066-ACCA-B878ECEA41F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2921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0B31AA-A708-4066-ACCA-B878ECEA41F7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41634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9A979-73D2-49B0-BA0E-7F0C96B74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95F8C-DB50-4786-B0B0-5F2E309DDB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1E615-B66A-465F-B494-B7A0A22D2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E457-7CBF-48DA-8855-710B9C205A63}" type="datetimeFigureOut">
              <a:rPr lang="en-SG" smtClean="0"/>
              <a:t>15/5/2024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CD77F-1445-4B17-97D2-9C2CD488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B7285-E58D-45B4-9B6E-EAF8973FA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8AB-C7C7-4D8C-A1B1-1E6B894B71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224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46EEA-5CB9-42FC-B9F0-AD823E42E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C39420-5A81-4214-9280-E1764CB38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61D93-8789-4308-9F59-7091E1918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E457-7CBF-48DA-8855-710B9C205A63}" type="datetimeFigureOut">
              <a:rPr lang="en-SG" smtClean="0"/>
              <a:t>15/5/2024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B6339-7FB3-4D2B-9A28-D6B9521C7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F42C9-8227-418F-8B22-A9A8FA61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8AB-C7C7-4D8C-A1B1-1E6B894B71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225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02FB94-EFE9-4A3E-8C3D-3B7FAC39C0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99C68-7C27-483B-978F-C2FFD0950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829DA-AF8E-41D1-B5D9-A2C581494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E457-7CBF-48DA-8855-710B9C205A63}" type="datetimeFigureOut">
              <a:rPr lang="en-SG" smtClean="0"/>
              <a:t>15/5/2024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9C133-FBB4-4CA8-87D8-0FBCD44EC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26916-5833-4546-BD95-C262872EE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8AB-C7C7-4D8C-A1B1-1E6B894B71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0750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483D1-9FCB-4F71-B042-9EDD72ED7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677D0-83DA-4014-B01B-10C246325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F352B-A9B5-43B1-B989-03EC04C2B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E457-7CBF-48DA-8855-710B9C205A63}" type="datetimeFigureOut">
              <a:rPr lang="en-SG" smtClean="0"/>
              <a:t>15/5/2024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9669C-8F77-41E7-AE36-9C0AEF538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48403-B717-4BA1-A438-3E1054AE7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8AB-C7C7-4D8C-A1B1-1E6B894B71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0718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1D812-53D5-4CA3-A665-FE9CCC07F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548AF-9C61-40F5-9CFC-94826FAAE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B4898-EEEF-481F-94F5-72E70D97B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E457-7CBF-48DA-8855-710B9C205A63}" type="datetimeFigureOut">
              <a:rPr lang="en-SG" smtClean="0"/>
              <a:t>15/5/2024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00BC6-76CE-4A6C-805F-D75A7C67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165AC-B0EF-4850-A0CF-60782CB88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8AB-C7C7-4D8C-A1B1-1E6B894B71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639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2BF68-5B84-4D0F-BF96-2C61642CB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ABD4D-8ACE-4344-9C66-1D88D03BAF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E104A-076E-4350-B281-2B649C3C1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004E6-134B-4526-A85A-57E86FB31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E457-7CBF-48DA-8855-710B9C205A63}" type="datetimeFigureOut">
              <a:rPr lang="en-SG" smtClean="0"/>
              <a:t>15/5/2024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5C0AF-7F1E-4A75-ABD3-F06E86324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DCED2-8629-43F1-8188-760E53AA6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8AB-C7C7-4D8C-A1B1-1E6B894B71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2900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29E56-762A-4B26-86CD-2BBDBED76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2A149-D2A9-4136-86D3-E7D79909C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5EA67-F395-4A43-94D2-1E4CFB55D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3FE41F-A3CA-44AD-BE04-F9F1C2216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FE8554-34DD-4DEC-AF6D-55BBDB499F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36170A-40C5-4199-9552-6D1F033D0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E457-7CBF-48DA-8855-710B9C205A63}" type="datetimeFigureOut">
              <a:rPr lang="en-SG" smtClean="0"/>
              <a:t>15/5/2024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84C808-52A7-4355-B65E-FA03E5FED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80E195-6C04-4F08-AEC3-6D50397F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8AB-C7C7-4D8C-A1B1-1E6B894B71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2304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31626-B19D-418C-83E4-F1BFC26C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A8BC2A-AD1C-453A-9147-D7307AADD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E457-7CBF-48DA-8855-710B9C205A63}" type="datetimeFigureOut">
              <a:rPr lang="en-SG" smtClean="0"/>
              <a:t>15/5/2024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ED35A8-89B6-43E3-BBEC-327AC5932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448CB-2CDE-47D6-9862-51508B6DC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8AB-C7C7-4D8C-A1B1-1E6B894B71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15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EF9B66-6C8A-4A81-BB03-4FFE2716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E457-7CBF-48DA-8855-710B9C205A63}" type="datetimeFigureOut">
              <a:rPr lang="en-SG" smtClean="0"/>
              <a:t>15/5/2024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B053C2-C723-44A8-AA5F-C91A610AB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11A83-53F8-4319-9226-03D0184CB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8AB-C7C7-4D8C-A1B1-1E6B894B71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6553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F7512-391B-4545-B10A-BF3BA57B7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18C2E-604B-4F73-9887-32BF90740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B728A-8BED-4FB5-889F-FC6086DE2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84B96-5067-48F3-A247-D5BA4EE93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E457-7CBF-48DA-8855-710B9C205A63}" type="datetimeFigureOut">
              <a:rPr lang="en-SG" smtClean="0"/>
              <a:t>15/5/2024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BA198D-F2F6-48FF-BECD-D8A988B4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3AC8-1DFF-402F-A067-3211E7501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8AB-C7C7-4D8C-A1B1-1E6B894B71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0788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4F23B-72D4-43E4-84D5-06EBF3DB0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075705-21F0-4052-A4FB-4B446F956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DFF8DC-0CCA-498D-B639-3ED1525DC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37851C-1556-4E08-9A1A-2A778A415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E457-7CBF-48DA-8855-710B9C205A63}" type="datetimeFigureOut">
              <a:rPr lang="en-SG" smtClean="0"/>
              <a:t>15/5/2024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0CFB79-F9BD-4B6E-91CF-61B969571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66B57-D970-4F21-89EE-63BE715BC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58AB-C7C7-4D8C-A1B1-1E6B894B71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4238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55E0DC-76C2-4A2D-B510-ADC9845C9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59468-752A-43B4-BF51-67E578B0C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CA507-5CA7-4955-9B0B-27E87E9BC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AE457-7CBF-48DA-8855-710B9C205A63}" type="datetimeFigureOut">
              <a:rPr lang="en-SG" smtClean="0"/>
              <a:t>15/5/2024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3E2BB-0D1B-490B-86C2-CB4629DFC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17539-1F38-4891-AD7F-DC4BA8446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E58AB-C7C7-4D8C-A1B1-1E6B894B71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8750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14ED9F5-1564-4D9B-B603-BF78B703878A}"/>
              </a:ext>
            </a:extLst>
          </p:cNvPr>
          <p:cNvCxnSpPr>
            <a:cxnSpLocks/>
          </p:cNvCxnSpPr>
          <p:nvPr/>
        </p:nvCxnSpPr>
        <p:spPr>
          <a:xfrm flipH="1">
            <a:off x="7319475" y="930525"/>
            <a:ext cx="9893" cy="780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598A99-F3C6-E0C1-2A19-5865822885D6}"/>
              </a:ext>
            </a:extLst>
          </p:cNvPr>
          <p:cNvCxnSpPr>
            <a:cxnSpLocks/>
            <a:stCxn id="32" idx="2"/>
            <a:endCxn id="32" idx="2"/>
          </p:cNvCxnSpPr>
          <p:nvPr/>
        </p:nvCxnSpPr>
        <p:spPr>
          <a:xfrm>
            <a:off x="3122214" y="649866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16C377-AB2D-438B-A59E-981FE34F970A}"/>
              </a:ext>
            </a:extLst>
          </p:cNvPr>
          <p:cNvCxnSpPr>
            <a:cxnSpLocks/>
            <a:stCxn id="29" idx="3"/>
            <a:endCxn id="32" idx="1"/>
          </p:cNvCxnSpPr>
          <p:nvPr/>
        </p:nvCxnSpPr>
        <p:spPr>
          <a:xfrm flipH="1">
            <a:off x="2071436" y="465410"/>
            <a:ext cx="7652349" cy="126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506D8FD3-B995-4742-96F4-A3E3CC29D756}"/>
              </a:ext>
            </a:extLst>
          </p:cNvPr>
          <p:cNvCxnSpPr>
            <a:cxnSpLocks/>
          </p:cNvCxnSpPr>
          <p:nvPr/>
        </p:nvCxnSpPr>
        <p:spPr>
          <a:xfrm>
            <a:off x="9296125" y="1702965"/>
            <a:ext cx="1" cy="8381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BCB12612-51E6-4F38-9252-B03FB4DD521D}"/>
              </a:ext>
            </a:extLst>
          </p:cNvPr>
          <p:cNvCxnSpPr>
            <a:cxnSpLocks/>
          </p:cNvCxnSpPr>
          <p:nvPr/>
        </p:nvCxnSpPr>
        <p:spPr>
          <a:xfrm>
            <a:off x="2522197" y="1702965"/>
            <a:ext cx="0" cy="771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EE7D4D18-8DBD-49B8-B276-65E7EEDD1DC8}"/>
              </a:ext>
            </a:extLst>
          </p:cNvPr>
          <p:cNvCxnSpPr>
            <a:cxnSpLocks/>
          </p:cNvCxnSpPr>
          <p:nvPr/>
        </p:nvCxnSpPr>
        <p:spPr>
          <a:xfrm>
            <a:off x="7319476" y="1180039"/>
            <a:ext cx="9890" cy="522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F85DFF3C-3ADC-4360-AC6B-9DFB8E49C00E}"/>
              </a:ext>
            </a:extLst>
          </p:cNvPr>
          <p:cNvCxnSpPr>
            <a:cxnSpLocks/>
          </p:cNvCxnSpPr>
          <p:nvPr/>
        </p:nvCxnSpPr>
        <p:spPr>
          <a:xfrm flipH="1">
            <a:off x="4922866" y="1166018"/>
            <a:ext cx="12311" cy="5369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8097CEF-147E-4427-BF8F-E4AE80AE79A6}"/>
              </a:ext>
            </a:extLst>
          </p:cNvPr>
          <p:cNvCxnSpPr>
            <a:cxnSpLocks/>
          </p:cNvCxnSpPr>
          <p:nvPr/>
        </p:nvCxnSpPr>
        <p:spPr>
          <a:xfrm>
            <a:off x="1718771" y="1461470"/>
            <a:ext cx="218680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12944DC0-C526-4086-A273-88FD5AD6F313}"/>
              </a:ext>
            </a:extLst>
          </p:cNvPr>
          <p:cNvCxnSpPr>
            <a:cxnSpLocks/>
          </p:cNvCxnSpPr>
          <p:nvPr/>
        </p:nvCxnSpPr>
        <p:spPr>
          <a:xfrm>
            <a:off x="6051764" y="673445"/>
            <a:ext cx="0" cy="50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 Box 4">
            <a:extLst>
              <a:ext uri="{FF2B5EF4-FFF2-40B4-BE49-F238E27FC236}">
                <a16:creationId xmlns:a16="http://schemas.microsoft.com/office/drawing/2014/main" id="{35F5B87C-6128-4845-BA82-C25A4971C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0325" y="1874422"/>
            <a:ext cx="1911601" cy="343709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lIns="91431" tIns="16668" rIns="91431" bIns="1666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Deputy Secretary (Industry)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Keith Tan</a:t>
            </a:r>
          </a:p>
        </p:txBody>
      </p:sp>
      <p:sp>
        <p:nvSpPr>
          <p:cNvPr id="25" name="Line 38">
            <a:extLst>
              <a:ext uri="{FF2B5EF4-FFF2-40B4-BE49-F238E27FC236}">
                <a16:creationId xmlns:a16="http://schemas.microsoft.com/office/drawing/2014/main" id="{201468A2-E847-4228-836A-7F05C5B58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4031" y="775266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EBE2C8E2-9502-4CF4-9021-B4A14177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8195" y="1841332"/>
            <a:ext cx="1758586" cy="39600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lIns="91431" tIns="16668" rIns="91431" bIns="1666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Advisor (Statistics &amp; Special Projects)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 Wong Wee Kim</a:t>
            </a:r>
          </a:p>
        </p:txBody>
      </p:sp>
      <p:sp>
        <p:nvSpPr>
          <p:cNvPr id="60" name="Text Box 7">
            <a:extLst>
              <a:ext uri="{FF2B5EF4-FFF2-40B4-BE49-F238E27FC236}">
                <a16:creationId xmlns:a16="http://schemas.microsoft.com/office/drawing/2014/main" id="{C3D6F55E-B464-4526-BC1D-E60DB24B4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94" y="1248594"/>
            <a:ext cx="1944687" cy="34290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lIns="91431" tIns="16668" rIns="91431" bIns="1666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 Advisor</a:t>
            </a:r>
            <a:endParaRPr lang="en-US" altLang="en-US" sz="9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 </a:t>
            </a:r>
            <a:r>
              <a:rPr lang="en-US" altLang="en-US" sz="9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Hng</a:t>
            </a:r>
            <a:r>
              <a:rPr lang="en-US" altLang="en-US" sz="9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Kiang</a:t>
            </a:r>
          </a:p>
        </p:txBody>
      </p:sp>
      <p:sp>
        <p:nvSpPr>
          <p:cNvPr id="61" name="Text Box 7">
            <a:extLst>
              <a:ext uri="{FF2B5EF4-FFF2-40B4-BE49-F238E27FC236}">
                <a16:creationId xmlns:a16="http://schemas.microsoft.com/office/drawing/2014/main" id="{CBB1017A-4246-4CFA-AE0D-4A9ECA8E5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574" y="799474"/>
            <a:ext cx="1946275" cy="344488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lIns="91431" tIns="16668" rIns="91431" bIns="1666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Senior</a:t>
            </a:r>
            <a:r>
              <a:rPr lang="en-US" altLang="en-US" sz="9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9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Minister of State</a:t>
            </a:r>
            <a:r>
              <a:rPr lang="en-US" altLang="en-US" sz="9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 Low Yen Ling</a:t>
            </a:r>
          </a:p>
        </p:txBody>
      </p:sp>
      <p:sp>
        <p:nvSpPr>
          <p:cNvPr id="62" name="Text Box 3">
            <a:extLst>
              <a:ext uri="{FF2B5EF4-FFF2-40B4-BE49-F238E27FC236}">
                <a16:creationId xmlns:a16="http://schemas.microsoft.com/office/drawing/2014/main" id="{B9C18319-53D4-48F0-9789-43717DCF9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4352" y="222853"/>
            <a:ext cx="2410734" cy="49694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softEdge rad="0"/>
          </a:effectLst>
        </p:spPr>
        <p:txBody>
          <a:bodyPr wrap="square" lIns="91431" tIns="16668" rIns="91431" bIns="1666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Deputy Prime Minister and </a:t>
            </a:r>
            <a:r>
              <a:rPr lang="en-US" altLang="en-US" sz="9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Minister (Trade &amp; Industry)</a:t>
            </a:r>
          </a:p>
          <a:p>
            <a:pPr algn="ctr">
              <a:defRPr/>
            </a:pPr>
            <a:r>
              <a:rPr lang="en-US" altLang="en-US" sz="9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Gan Kim Yong</a:t>
            </a:r>
          </a:p>
        </p:txBody>
      </p:sp>
      <p:sp>
        <p:nvSpPr>
          <p:cNvPr id="63" name="Text Box 7">
            <a:extLst>
              <a:ext uri="{FF2B5EF4-FFF2-40B4-BE49-F238E27FC236}">
                <a16:creationId xmlns:a16="http://schemas.microsoft.com/office/drawing/2014/main" id="{A3490B6E-8DB3-452A-BFCB-35A13C9C7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5710" y="808720"/>
            <a:ext cx="2267311" cy="343709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lIns="91431" tIns="16668" rIns="91431" bIns="1666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Minister of State</a:t>
            </a:r>
            <a:r>
              <a:rPr lang="en-US" altLang="en-US" sz="9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Alvin Tan</a:t>
            </a:r>
          </a:p>
        </p:txBody>
      </p:sp>
      <p:sp>
        <p:nvSpPr>
          <p:cNvPr id="67" name="Text Box 14">
            <a:extLst>
              <a:ext uri="{FF2B5EF4-FFF2-40B4-BE49-F238E27FC236}">
                <a16:creationId xmlns:a16="http://schemas.microsoft.com/office/drawing/2014/main" id="{A157B84C-C335-4B7E-8C5A-95B905863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574" y="1277866"/>
            <a:ext cx="1944686" cy="377825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lIns="91431" tIns="16668" rIns="91431" bIns="1666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Permanent Secretary (Policy)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Gabriel Lim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Text Box 14">
            <a:extLst>
              <a:ext uri="{FF2B5EF4-FFF2-40B4-BE49-F238E27FC236}">
                <a16:creationId xmlns:a16="http://schemas.microsoft.com/office/drawing/2014/main" id="{80F39373-4B58-4B53-9FB7-874A01CCE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553" y="1260334"/>
            <a:ext cx="2206758" cy="377825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lIns="91431" tIns="16668" rIns="91431" bIns="1666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Permanent Secretary (Development)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 </a:t>
            </a:r>
            <a:r>
              <a:rPr lang="en-US" altLang="en-US" sz="900" dirty="0" err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Beh</a:t>
            </a:r>
            <a:r>
              <a:rPr lang="en-US" altLang="en-US" sz="9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Swan Gin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8758B30-48E3-4387-A4FD-A5C47CDCC7B9}"/>
              </a:ext>
            </a:extLst>
          </p:cNvPr>
          <p:cNvCxnSpPr>
            <a:cxnSpLocks/>
          </p:cNvCxnSpPr>
          <p:nvPr/>
        </p:nvCxnSpPr>
        <p:spPr>
          <a:xfrm>
            <a:off x="3355976" y="744916"/>
            <a:ext cx="5416362" cy="135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335170FE-DA13-4A06-8D72-DFF952AE4387}"/>
              </a:ext>
            </a:extLst>
          </p:cNvPr>
          <p:cNvCxnSpPr>
            <a:cxnSpLocks/>
          </p:cNvCxnSpPr>
          <p:nvPr/>
        </p:nvCxnSpPr>
        <p:spPr>
          <a:xfrm>
            <a:off x="4922866" y="1166018"/>
            <a:ext cx="23981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E588B289-64E0-4A85-A678-83969ABC3AA7}"/>
              </a:ext>
            </a:extLst>
          </p:cNvPr>
          <p:cNvCxnSpPr>
            <a:cxnSpLocks/>
          </p:cNvCxnSpPr>
          <p:nvPr/>
        </p:nvCxnSpPr>
        <p:spPr>
          <a:xfrm>
            <a:off x="2522197" y="1702965"/>
            <a:ext cx="67739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4FBA7FC1-C040-4E30-A1B7-543CAE37AFB7}"/>
              </a:ext>
            </a:extLst>
          </p:cNvPr>
          <p:cNvCxnSpPr>
            <a:cxnSpLocks/>
            <a:stCxn id="19" idx="3"/>
            <a:endCxn id="49" idx="1"/>
          </p:cNvCxnSpPr>
          <p:nvPr/>
        </p:nvCxnSpPr>
        <p:spPr>
          <a:xfrm flipV="1">
            <a:off x="10251926" y="2039332"/>
            <a:ext cx="96269" cy="69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27" name="Table 126">
            <a:extLst>
              <a:ext uri="{FF2B5EF4-FFF2-40B4-BE49-F238E27FC236}">
                <a16:creationId xmlns:a16="http://schemas.microsoft.com/office/drawing/2014/main" id="{F5B9E526-2561-4015-B04B-C1F894EA5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43593"/>
              </p:ext>
            </p:extLst>
          </p:nvPr>
        </p:nvGraphicFramePr>
        <p:xfrm>
          <a:off x="64007" y="2366654"/>
          <a:ext cx="4932000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4000">
                  <a:extLst>
                    <a:ext uri="{9D8B030D-6E8A-4147-A177-3AD203B41FA5}">
                      <a16:colId xmlns:a16="http://schemas.microsoft.com/office/drawing/2014/main" val="4114386529"/>
                    </a:ext>
                  </a:extLst>
                </a:gridCol>
                <a:gridCol w="1644000">
                  <a:extLst>
                    <a:ext uri="{9D8B030D-6E8A-4147-A177-3AD203B41FA5}">
                      <a16:colId xmlns:a16="http://schemas.microsoft.com/office/drawing/2014/main" val="254542553"/>
                    </a:ext>
                  </a:extLst>
                </a:gridCol>
                <a:gridCol w="1644000">
                  <a:extLst>
                    <a:ext uri="{9D8B030D-6E8A-4147-A177-3AD203B41FA5}">
                      <a16:colId xmlns:a16="http://schemas.microsoft.com/office/drawing/2014/main" val="2693126078"/>
                    </a:ext>
                  </a:extLst>
                </a:gridCol>
              </a:tblGrid>
              <a:tr h="448676"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Director-General (Climate Negotiations)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&amp; Dean, MTI Academy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Peter Govindasamy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Director-General (Trade)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Trade Policy Committee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 Ng Bee Kim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Commissioner, Office of Significant Investments Review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Robert Tay</a:t>
                      </a:r>
                      <a:endParaRPr lang="en-SG" sz="8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172712"/>
                  </a:ext>
                </a:extLst>
              </a:tr>
              <a:tr h="568324"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Senior Director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Emerging Markets Div &amp; Singapore-India Partnership Office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Dr Francis Chong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Senior Director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North East Asia Div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Adrian Ng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Senior Director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Americas Div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Timothy Chin</a:t>
                      </a:r>
                      <a:endParaRPr lang="en-US" alt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364412"/>
                  </a:ext>
                </a:extLst>
              </a:tr>
              <a:tr h="568324">
                <a:tc>
                  <a:txBody>
                    <a:bodyPr/>
                    <a:lstStyle/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Emerging Markets Div (South Asia, Middle East &amp; Africa)</a:t>
                      </a:r>
                    </a:p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 Magdalene Loh</a:t>
                      </a:r>
                      <a:endParaRPr lang="en-US" alt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Director, China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 Edna Tan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Americas Div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 Valerie Yuen</a:t>
                      </a:r>
                      <a:endParaRPr 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115422"/>
                  </a:ext>
                </a:extLst>
              </a:tr>
              <a:tr h="568324">
                <a:tc>
                  <a:txBody>
                    <a:bodyPr/>
                    <a:lstStyle/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 </a:t>
                      </a:r>
                    </a:p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Singapore-India Partnership Office</a:t>
                      </a:r>
                    </a:p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Ms Chan Kah Mei</a:t>
                      </a:r>
                      <a:endParaRPr lang="en-US" alt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Chongqing Connectivity Initiative Office</a:t>
                      </a:r>
                    </a:p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Tan Lui Hai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Director</a:t>
                      </a:r>
                    </a:p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Europe &amp; Central Asia Div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</a:rPr>
                        <a:t>Chua Shun Loong</a:t>
                      </a:r>
                      <a:endParaRPr lang="en-US" altLang="en-US" sz="8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846694"/>
                  </a:ext>
                </a:extLst>
              </a:tr>
              <a:tr h="448676"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Ministry Family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Chief Information Officer, MFCIO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Kendrick Lee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ASEAN Div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 Alpana Roy</a:t>
                      </a:r>
                      <a:endParaRPr 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Director (Designate)</a:t>
                      </a:r>
                    </a:p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Europe &amp; Central Asia Div</a:t>
                      </a:r>
                    </a:p>
                    <a:p>
                      <a:pPr algn="ctr"/>
                      <a:r>
                        <a:rPr lang="en-US" sz="800" dirty="0" err="1">
                          <a:solidFill>
                            <a:schemeClr val="tx1"/>
                          </a:solidFill>
                          <a:latin typeface="+mn-lt"/>
                        </a:rPr>
                        <a:t>Ms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</a:rPr>
                        <a:t> Lai Shu Ying</a:t>
                      </a:r>
                      <a:endParaRPr lang="en-US" altLang="en-US" sz="800" strike="noStrike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590261"/>
                  </a:ext>
                </a:extLst>
              </a:tr>
              <a:tr h="448676"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Chief Information Officer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Corporate Operations </a:t>
                      </a:r>
                      <a:r>
                        <a:rPr lang="en-US" sz="800" b="1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Div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algn="ctr" eaLnBrk="1" hangingPunct="1"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 Lena Lee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Southeast Asia &amp; Oceania Div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 Wong Yoke Hui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strike="noStrike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strike="noStrike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International Trade Cluster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strike="noStrike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Wong Toon Joon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840951"/>
                  </a:ext>
                </a:extLst>
              </a:tr>
              <a:tr h="448676"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Corporate Operations Div 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Bernard Donald Miranda</a:t>
                      </a:r>
                      <a:endParaRPr 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Director</a:t>
                      </a:r>
                    </a:p>
                    <a:p>
                      <a:pPr algn="ctr"/>
                      <a:r>
                        <a:rPr lang="en-US" sz="800" b="1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Southeast Asia &amp; Oceania Div</a:t>
                      </a:r>
                    </a:p>
                    <a:p>
                      <a:pPr algn="ctr"/>
                      <a:r>
                        <a:rPr lang="en-US" sz="80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Ms Jeanette Lim</a:t>
                      </a:r>
                      <a:endParaRPr 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International Trade Cluster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Tan Lay Lin</a:t>
                      </a:r>
                      <a:endParaRPr lang="en-US" sz="800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487070"/>
                  </a:ext>
                </a:extLst>
              </a:tr>
              <a:tr h="568324"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strike="noStrike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strike="noStrike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International Trade Cluster (Green Economy &amp; Sustainability)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Chua Shun Loong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strike="noStrike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strike="noStrike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International Trade Cluster (Green Economy &amp; Sustainability)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sz="80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Fam Wee Wei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Trade Strategy and Security Div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</a:t>
                      </a:r>
                      <a:r>
                        <a:rPr lang="en-US" altLang="en-US" sz="8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Lee Yan Ye</a:t>
                      </a:r>
                      <a:endParaRPr lang="en-US" alt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endParaRPr lang="en-US" alt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912592"/>
                  </a:ext>
                </a:extLst>
              </a:tr>
            </a:tbl>
          </a:graphicData>
        </a:graphic>
      </p:graphicFrame>
      <p:sp>
        <p:nvSpPr>
          <p:cNvPr id="132" name="TextBox 131">
            <a:extLst>
              <a:ext uri="{FF2B5EF4-FFF2-40B4-BE49-F238E27FC236}">
                <a16:creationId xmlns:a16="http://schemas.microsoft.com/office/drawing/2014/main" id="{CC0E96BF-3862-48BE-90DD-EF68357106DE}"/>
              </a:ext>
            </a:extLst>
          </p:cNvPr>
          <p:cNvSpPr txBox="1"/>
          <p:nvPr/>
        </p:nvSpPr>
        <p:spPr>
          <a:xfrm>
            <a:off x="3783668" y="-8732"/>
            <a:ext cx="4624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200" b="1" u="sng" dirty="0">
                <a:latin typeface="Calibri" panose="020F0502020204030204" pitchFamily="34" charset="0"/>
                <a:cs typeface="Calibri" panose="020F0502020204030204" pitchFamily="34" charset="0"/>
              </a:rPr>
              <a:t>Ministry of Trade and Industry</a:t>
            </a:r>
          </a:p>
        </p:txBody>
      </p:sp>
      <p:sp>
        <p:nvSpPr>
          <p:cNvPr id="32" name="Text Box 3">
            <a:extLst>
              <a:ext uri="{FF2B5EF4-FFF2-40B4-BE49-F238E27FC236}">
                <a16:creationId xmlns:a16="http://schemas.microsoft.com/office/drawing/2014/main" id="{C7FD61C3-66D0-441E-9982-D56F864A4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436" y="306157"/>
            <a:ext cx="2101556" cy="34370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softEdge rad="0"/>
          </a:effectLst>
        </p:spPr>
        <p:txBody>
          <a:bodyPr wrap="square" lIns="91431" tIns="16668" rIns="91431" bIns="1666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9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Minister-in-charge of Trade Relations</a:t>
            </a:r>
            <a:br>
              <a:rPr lang="en-US" altLang="en-US" sz="9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9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 Grace Fu</a:t>
            </a:r>
            <a:endParaRPr lang="en-US" altLang="en-US" sz="3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0A8E09-75EB-AA98-FC7E-B61A4C011299}"/>
              </a:ext>
            </a:extLst>
          </p:cNvPr>
          <p:cNvCxnSpPr>
            <a:cxnSpLocks/>
          </p:cNvCxnSpPr>
          <p:nvPr/>
        </p:nvCxnSpPr>
        <p:spPr>
          <a:xfrm>
            <a:off x="8772338" y="531877"/>
            <a:ext cx="0" cy="2266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 Box 3">
            <a:extLst>
              <a:ext uri="{FF2B5EF4-FFF2-40B4-BE49-F238E27FC236}">
                <a16:creationId xmlns:a16="http://schemas.microsoft.com/office/drawing/2014/main" id="{3BFCC662-4FF6-4C17-A9B5-362DD1FFA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9927" y="293555"/>
            <a:ext cx="2043858" cy="34370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softEdge rad="0"/>
          </a:effectLst>
        </p:spPr>
        <p:txBody>
          <a:bodyPr wrap="square" lIns="91431" tIns="16668" rIns="91431" bIns="1666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9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 Minister (Trade &amp; Industry)</a:t>
            </a:r>
          </a:p>
          <a:p>
            <a:pPr algn="ctr">
              <a:defRPr/>
            </a:pPr>
            <a:r>
              <a:rPr lang="en-US" altLang="en-US" sz="9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 Tan See Leng</a:t>
            </a:r>
          </a:p>
        </p:txBody>
      </p:sp>
      <p:sp>
        <p:nvSpPr>
          <p:cNvPr id="33" name="Text Box 14">
            <a:extLst>
              <a:ext uri="{FF2B5EF4-FFF2-40B4-BE49-F238E27FC236}">
                <a16:creationId xmlns:a16="http://schemas.microsoft.com/office/drawing/2014/main" id="{7068CFFA-831D-44C1-9876-5B2A96F8D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042" y="1913332"/>
            <a:ext cx="2059930" cy="32400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lIns="91431" tIns="16668" rIns="91431" bIns="1666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Secretary (Trade)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 Jane Lim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970204D3-F05B-0FA6-7363-5720B7EFD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304965"/>
              </p:ext>
            </p:extLst>
          </p:nvPr>
        </p:nvGraphicFramePr>
        <p:xfrm>
          <a:off x="6547993" y="2360047"/>
          <a:ext cx="5580000" cy="438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0000">
                  <a:extLst>
                    <a:ext uri="{9D8B030D-6E8A-4147-A177-3AD203B41FA5}">
                      <a16:colId xmlns:a16="http://schemas.microsoft.com/office/drawing/2014/main" val="4114386529"/>
                    </a:ext>
                  </a:extLst>
                </a:gridCol>
                <a:gridCol w="1860000">
                  <a:extLst>
                    <a:ext uri="{9D8B030D-6E8A-4147-A177-3AD203B41FA5}">
                      <a16:colId xmlns:a16="http://schemas.microsoft.com/office/drawing/2014/main" val="254542553"/>
                    </a:ext>
                  </a:extLst>
                </a:gridCol>
                <a:gridCol w="1860000">
                  <a:extLst>
                    <a:ext uri="{9D8B030D-6E8A-4147-A177-3AD203B41FA5}">
                      <a16:colId xmlns:a16="http://schemas.microsoft.com/office/drawing/2014/main" val="2693126078"/>
                    </a:ext>
                  </a:extLst>
                </a:gridCol>
              </a:tblGrid>
              <a:tr h="456387"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Senior Director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Industry Div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 Tang Zhi Hui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Senior Director</a:t>
                      </a:r>
                    </a:p>
                    <a:p>
                      <a:pPr algn="ctr"/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Supply Chain &amp; Economic Resilience Div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</a:rPr>
                        <a:t>Keith Jude Ho</a:t>
                      </a:r>
                      <a:endParaRPr lang="en-US" alt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Chief Economist</a:t>
                      </a:r>
                    </a:p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Economist Service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</a:rPr>
                        <a:t>Ms Yong Yik Wei</a:t>
                      </a:r>
                      <a:endParaRPr lang="en-US" alt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364412"/>
                  </a:ext>
                </a:extLst>
              </a:tr>
              <a:tr h="578090"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Futures, Strategy &amp; Plans Div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(Strategy &amp; Planning)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</a:t>
                      </a:r>
                      <a:r>
                        <a:rPr lang="en-US" alt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Lum Hui Zhen</a:t>
                      </a:r>
                      <a:endParaRPr lang="en-SG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 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Futures, Strategy &amp; Plans Div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(Future Economy Planning Office)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</a:t>
                      </a:r>
                      <a:r>
                        <a:rPr lang="en-US" alt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Lum Hui Zhen</a:t>
                      </a:r>
                      <a:endParaRPr lang="en-SG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Senior Director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Corporate Development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 Sharon Tan</a:t>
                      </a:r>
                      <a:endParaRPr lang="en-US" alt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115422"/>
                  </a:ext>
                </a:extLst>
              </a:tr>
              <a:tr h="578090">
                <a:tc>
                  <a:txBody>
                    <a:bodyPr/>
                    <a:lstStyle/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Futures, Strategy &amp; Plans Div</a:t>
                      </a:r>
                    </a:p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(Intelligence &amp; Futures)</a:t>
                      </a:r>
                    </a:p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80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Lim Pei Shan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Supply Chain &amp; Economic Resilience Div (Strategy &amp; Policy)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</a:t>
                      </a:r>
                      <a:r>
                        <a:rPr lang="en-US" alt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Carol Chong</a:t>
                      </a:r>
                      <a:endParaRPr lang="en-SG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 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Supply Chain &amp; Economic Resilience Div (Operations)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Andy Ong</a:t>
                      </a:r>
                      <a:endParaRPr lang="en-SG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325037"/>
                  </a:ext>
                </a:extLst>
              </a:tr>
              <a:tr h="578090">
                <a:tc>
                  <a:txBody>
                    <a:bodyPr/>
                    <a:lstStyle/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Industry Div (Sector Policy &amp; Planning)</a:t>
                      </a:r>
                    </a:p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Gabriel Chong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Industry Div (Lifestyle &amp; Tourism)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Jasmine Quah Zubair</a:t>
                      </a:r>
                      <a:endParaRPr lang="en-SG" sz="800" dirty="0">
                        <a:solidFill>
                          <a:schemeClr val="tx1"/>
                        </a:solidFill>
                      </a:endParaRPr>
                    </a:p>
                    <a:p>
                      <a:pPr algn="ctr" eaLnBrk="1" hangingPunct="1">
                        <a:defRPr/>
                      </a:pPr>
                      <a:endParaRPr lang="en-US" alt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Supply Chain &amp; Economic Resilience Div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(Special Projects)</a:t>
                      </a:r>
                    </a:p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80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Audrey Moo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010516"/>
                  </a:ext>
                </a:extLst>
              </a:tr>
              <a:tr h="578090">
                <a:tc>
                  <a:txBody>
                    <a:bodyPr/>
                    <a:lstStyle/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Industry Div (Sustainability)</a:t>
                      </a:r>
                    </a:p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Ow Kai Onn</a:t>
                      </a:r>
                      <a:endParaRPr lang="en-SG" sz="800" dirty="0">
                        <a:solidFill>
                          <a:schemeClr val="tx1"/>
                        </a:solidFill>
                      </a:endParaRPr>
                    </a:p>
                    <a:p>
                      <a:pPr algn="ctr" eaLnBrk="1" hangingPunct="1">
                        <a:defRPr/>
                      </a:pPr>
                      <a:endParaRPr lang="en-SG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Director</a:t>
                      </a:r>
                    </a:p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Innovation, Research &amp; Development Div</a:t>
                      </a:r>
                    </a:p>
                    <a:p>
                      <a:pPr algn="ctr"/>
                      <a:r>
                        <a:rPr lang="en-US" sz="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Ms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 Tay </a:t>
                      </a:r>
                      <a:r>
                        <a:rPr lang="en-US" sz="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Shi’an</a:t>
                      </a:r>
                      <a:endParaRPr lang="en-SG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Economics Div (Economic Surveillance &amp; Research)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Dr Andy Feng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846694"/>
                  </a:ext>
                </a:extLst>
              </a:tr>
              <a:tr h="578090"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Resource Div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Dr Daniel Lim</a:t>
                      </a:r>
                    </a:p>
                    <a:p>
                      <a:pPr algn="ctr" eaLnBrk="1" hangingPunct="1">
                        <a:lnSpc>
                          <a:spcPct val="100000"/>
                        </a:lnSpc>
                        <a:defRPr/>
                      </a:pPr>
                      <a:endParaRPr lang="en-SG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 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Human Resource Div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Melvin </a:t>
                      </a:r>
                      <a:r>
                        <a:rPr lang="en-US" altLang="en-US" sz="800" b="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Loh</a:t>
                      </a:r>
                      <a:endParaRPr lang="en-GB" alt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algn="ctr" eaLnBrk="1" hangingPunct="1"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GB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 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GB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Economics Div (Economic Insights &amp; Development)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GB" alt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 Chua Boon Loy</a:t>
                      </a:r>
                      <a:endParaRPr lang="en-US" alt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590261"/>
                  </a:ext>
                </a:extLst>
              </a:tr>
              <a:tr h="456387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Director</a:t>
                      </a:r>
                    </a:p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Enterprise Development Div</a:t>
                      </a:r>
                    </a:p>
                    <a:p>
                      <a:pPr algn="ctr"/>
                      <a:r>
                        <a:rPr lang="en-US" sz="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Ms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 Ong Li Lian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Communications &amp; Engagement Div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 Andrea Goh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endParaRPr lang="en-GB" alt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Economics Div (Data &amp; AI Office) 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alt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Lau Zheng Yi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487070"/>
                  </a:ext>
                </a:extLst>
              </a:tr>
              <a:tr h="456387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Director (</a:t>
                      </a:r>
                      <a:r>
                        <a:rPr lang="en-US" sz="8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GoBusiness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Enterprise Development Div</a:t>
                      </a:r>
                    </a:p>
                    <a:p>
                      <a:pPr algn="ctr"/>
                      <a:r>
                        <a:rPr lang="en-US" sz="8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Ms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 Chong Wai Yin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Finance Div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Ang Nam Choon</a:t>
                      </a:r>
                      <a:endParaRPr lang="en-US" altLang="en-US" sz="800" b="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055975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996B15-650A-F553-E918-FA3885EFDF1A}"/>
              </a:ext>
            </a:extLst>
          </p:cNvPr>
          <p:cNvCxnSpPr>
            <a:cxnSpLocks/>
          </p:cNvCxnSpPr>
          <p:nvPr/>
        </p:nvCxnSpPr>
        <p:spPr>
          <a:xfrm>
            <a:off x="5795088" y="1702965"/>
            <a:ext cx="0" cy="8381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7962C5-66CB-958C-EDC3-A59F0F5C72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966021"/>
              </p:ext>
            </p:extLst>
          </p:nvPr>
        </p:nvGraphicFramePr>
        <p:xfrm>
          <a:off x="5047091" y="2366654"/>
          <a:ext cx="1404000" cy="3423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4000">
                  <a:extLst>
                    <a:ext uri="{9D8B030D-6E8A-4147-A177-3AD203B41FA5}">
                      <a16:colId xmlns:a16="http://schemas.microsoft.com/office/drawing/2014/main" val="4114386529"/>
                    </a:ext>
                  </a:extLst>
                </a:gridCol>
              </a:tblGrid>
              <a:tr h="471742"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Senior Director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Industry Div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alt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 Tang Zhi Hui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296488"/>
                  </a:ext>
                </a:extLst>
              </a:tr>
              <a:tr h="471742"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GB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 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GB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Carbon Mitigation Div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Ow Kai Onn</a:t>
                      </a:r>
                      <a:endParaRPr lang="en-US" alt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109562"/>
                  </a:ext>
                </a:extLst>
              </a:tr>
              <a:tr h="471742"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GB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 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GB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Carbon Mitigation Div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Ms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Fam Wee Wei</a:t>
                      </a:r>
                      <a:endParaRPr lang="en-US" alt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275324"/>
                  </a:ext>
                </a:extLst>
              </a:tr>
              <a:tr h="593291"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GB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 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GB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Energy Markets &amp; Infrastructure Div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Andre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Oei</a:t>
                      </a:r>
                      <a:endParaRPr lang="en-US" alt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840970"/>
                  </a:ext>
                </a:extLst>
              </a:tr>
              <a:tr h="471742"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GB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 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GB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Energy Partnerships Div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Andre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Oei</a:t>
                      </a:r>
                      <a:endParaRPr lang="en-US" alt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488608"/>
                  </a:ext>
                </a:extLst>
              </a:tr>
              <a:tr h="471742"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GB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 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GB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New Energies Div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Andre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Oei</a:t>
                      </a:r>
                      <a:endParaRPr lang="en-US" alt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994260"/>
                  </a:ext>
                </a:extLst>
              </a:tr>
              <a:tr h="471742"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en-GB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Director 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GB" altLang="en-US" sz="8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Resource &amp; Planning Div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Ow Kai Onn</a:t>
                      </a:r>
                      <a:endParaRPr lang="en-US" altLang="en-US" sz="8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844978"/>
                  </a:ext>
                </a:extLst>
              </a:tr>
            </a:tbl>
          </a:graphicData>
        </a:graphic>
      </p:graphicFrame>
      <p:sp>
        <p:nvSpPr>
          <p:cNvPr id="4" name="Text Box 4">
            <a:extLst>
              <a:ext uri="{FF2B5EF4-FFF2-40B4-BE49-F238E27FC236}">
                <a16:creationId xmlns:a16="http://schemas.microsoft.com/office/drawing/2014/main" id="{F04ECDD6-F3AB-2E16-F587-E6DB6564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9091" y="1891732"/>
            <a:ext cx="1980000" cy="34560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lIns="91431" tIns="16668" rIns="91431" bIns="1666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Deputy Secretary (Energy &amp; Carbon)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Keith Tan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ED91C69-44D4-6F00-D0EA-2D5C815C67DC}"/>
              </a:ext>
            </a:extLst>
          </p:cNvPr>
          <p:cNvCxnSpPr>
            <a:cxnSpLocks/>
          </p:cNvCxnSpPr>
          <p:nvPr/>
        </p:nvCxnSpPr>
        <p:spPr>
          <a:xfrm>
            <a:off x="3355976" y="626400"/>
            <a:ext cx="0" cy="1252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91BF734-2973-75D7-F36A-1A03DB650BB8}"/>
              </a:ext>
            </a:extLst>
          </p:cNvPr>
          <p:cNvCxnSpPr>
            <a:cxnSpLocks/>
            <a:endCxn id="61" idx="0"/>
          </p:cNvCxnSpPr>
          <p:nvPr/>
        </p:nvCxnSpPr>
        <p:spPr>
          <a:xfrm>
            <a:off x="4877917" y="758481"/>
            <a:ext cx="795" cy="409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7C9D4F2-A9CF-8F6A-A603-B644E0E08AAE}"/>
              </a:ext>
            </a:extLst>
          </p:cNvPr>
          <p:cNvCxnSpPr>
            <a:cxnSpLocks/>
          </p:cNvCxnSpPr>
          <p:nvPr/>
        </p:nvCxnSpPr>
        <p:spPr>
          <a:xfrm>
            <a:off x="7420784" y="751698"/>
            <a:ext cx="1148" cy="477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130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0f956f6f-e0e6-472d-b94a-210716e5c28f">Draft</Status>
    <j93555c0a8a94532bb3cae4752fa7f8c xmlns="faa862df-1a0f-4a18-99c6-a21fcd16b1dd">
      <Terms xmlns="http://schemas.microsoft.com/office/infopath/2007/PartnerControls"/>
    </j93555c0a8a94532bb3cae4752fa7f8c>
    <b48d7f98ea4e4094b90e9d204d54ef1b xmlns="faa862df-1a0f-4a18-99c6-a21fcd16b1dd">
      <Terms xmlns="http://schemas.microsoft.com/office/infopath/2007/PartnerControls"/>
    </b48d7f98ea4e4094b90e9d204d54ef1b>
    <ModifiedByOnKEN xmlns="575c9b11-d1f9-4220-90bf-9c08d9490794" xsi:nil="true"/>
    <gf9c298835454b08b247501c67fd60aa xmlns="faa862df-1a0f-4a18-99c6-a21fcd16b1dd">
      <Terms xmlns="http://schemas.microsoft.com/office/infopath/2007/PartnerControls"/>
    </gf9c298835454b08b247501c67fd60aa>
    <e92e279fb48740629589a64015ff440e xmlns="faa862df-1a0f-4a18-99c6-a21fcd16b1dd">
      <Terms xmlns="http://schemas.microsoft.com/office/infopath/2007/PartnerControls"/>
    </e92e279fb48740629589a64015ff440e>
    <CreatedByOnKEN xmlns="575c9b11-d1f9-4220-90bf-9c08d9490794" xsi:nil="true"/>
    <ModifiedDateOnKEN xmlns="575c9b11-d1f9-4220-90bf-9c08d9490794" xsi:nil="true"/>
    <j75d28cc495b4ddda7675f076a865212 xmlns="faa862df-1a0f-4a18-99c6-a21fcd16b1dd">
      <Terms xmlns="http://schemas.microsoft.com/office/infopath/2007/PartnerControls"/>
    </j75d28cc495b4ddda7675f076a865212>
    <i86db2d8a31e4770b75686f45af60edb xmlns="faa862df-1a0f-4a18-99c6-a21fcd16b1dd">
      <Terms xmlns="http://schemas.microsoft.com/office/infopath/2007/PartnerControls"/>
    </i86db2d8a31e4770b75686f45af60edb>
    <p7a38fb78c77422e9968cc753d8b5024 xmlns="faa862df-1a0f-4a18-99c6-a21fcd16b1dd">
      <Terms xmlns="http://schemas.microsoft.com/office/infopath/2007/PartnerControls"/>
    </p7a38fb78c77422e9968cc753d8b5024>
    <h00756aee4e849c2b56041cedd4bf838 xmlns="faa862df-1a0f-4a18-99c6-a21fcd16b1dd">
      <Terms xmlns="http://schemas.microsoft.com/office/infopath/2007/PartnerControls"/>
    </h00756aee4e849c2b56041cedd4bf838>
    <e96d2844d3bd420792afb79eb30974c7 xmlns="faa862df-1a0f-4a18-99c6-a21fcd16b1dd">
      <Terms xmlns="http://schemas.microsoft.com/office/infopath/2007/PartnerControls"/>
    </e96d2844d3bd420792afb79eb30974c7>
    <ea3ee5e187a74db7878e65053e1e822b xmlns="faa862df-1a0f-4a18-99c6-a21fcd16b1dd">
      <Terms xmlns="http://schemas.microsoft.com/office/infopath/2007/PartnerControls"/>
    </ea3ee5e187a74db7878e65053e1e822b>
    <d1Status xmlns="0f956f6f-e0e6-472d-b94a-210716e5c28f" xsi:nil="true"/>
    <CreatedDateOnKEN xmlns="575c9b11-d1f9-4220-90bf-9c08d9490794" xsi:nil="true"/>
    <jd4fa6d667434f3c98ebed8c3ae67929 xmlns="faa862df-1a0f-4a18-99c6-a21fcd16b1dd">
      <Terms xmlns="http://schemas.microsoft.com/office/infopath/2007/PartnerControls"/>
    </jd4fa6d667434f3c98ebed8c3ae67929>
    <Category xmlns="575c9b11-d1f9-4220-90bf-9c08d9490794" xsi:nil="true"/>
    <MigratedFrom xmlns="575c9b11-d1f9-4220-90bf-9c08d9490794" xsi:nil="true"/>
    <TaxCatchAll xmlns="df46384e-1362-459c-9557-e237af5e1d1b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49208CA02B6E4FBE89E5CFDD83288F" ma:contentTypeVersion="21" ma:contentTypeDescription="Create a new document." ma:contentTypeScope="" ma:versionID="b60a1da388bbfadc11af21dcf59c2ace">
  <xsd:schema xmlns:xsd="http://www.w3.org/2001/XMLSchema" xmlns:xs="http://www.w3.org/2001/XMLSchema" xmlns:p="http://schemas.microsoft.com/office/2006/metadata/properties" xmlns:ns2="575c9b11-d1f9-4220-90bf-9c08d9490794" xmlns:ns3="df46384e-1362-459c-9557-e237af5e1d1b" xmlns:ns4="0f956f6f-e0e6-472d-b94a-210716e5c28f" xmlns:ns5="faa862df-1a0f-4a18-99c6-a21fcd16b1dd" targetNamespace="http://schemas.microsoft.com/office/2006/metadata/properties" ma:root="true" ma:fieldsID="cf005af25fe419877b997e297b16cce3" ns2:_="" ns3:_="" ns4:_="" ns5:_="">
    <xsd:import namespace="575c9b11-d1f9-4220-90bf-9c08d9490794"/>
    <xsd:import namespace="df46384e-1362-459c-9557-e237af5e1d1b"/>
    <xsd:import namespace="0f956f6f-e0e6-472d-b94a-210716e5c28f"/>
    <xsd:import namespace="faa862df-1a0f-4a18-99c6-a21fcd16b1dd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MigratedFrom" minOccurs="0"/>
                <xsd:element ref="ns2:CreatedByOnKEN" minOccurs="0"/>
                <xsd:element ref="ns2:ModifiedByOnKEN" minOccurs="0"/>
                <xsd:element ref="ns2:CreatedDateOnKEN" minOccurs="0"/>
                <xsd:element ref="ns2:ModifiedDateOnKEN" minOccurs="0"/>
                <xsd:element ref="ns3:TaxCatchAll" minOccurs="0"/>
                <xsd:element ref="ns4:Status" minOccurs="0"/>
                <xsd:element ref="ns5:p7a38fb78c77422e9968cc753d8b5024" minOccurs="0"/>
                <xsd:element ref="ns5:e96d2844d3bd420792afb79eb30974c7" minOccurs="0"/>
                <xsd:element ref="ns5:h00756aee4e849c2b56041cedd4bf838" minOccurs="0"/>
                <xsd:element ref="ns5:ea3ee5e187a74db7878e65053e1e822b" minOccurs="0"/>
                <xsd:element ref="ns5:j93555c0a8a94532bb3cae4752fa7f8c" minOccurs="0"/>
                <xsd:element ref="ns5:jd4fa6d667434f3c98ebed8c3ae67929" minOccurs="0"/>
                <xsd:element ref="ns5:e92e279fb48740629589a64015ff440e" minOccurs="0"/>
                <xsd:element ref="ns5:j75d28cc495b4ddda7675f076a865212" minOccurs="0"/>
                <xsd:element ref="ns5:i86db2d8a31e4770b75686f45af60edb" minOccurs="0"/>
                <xsd:element ref="ns5:gf9c298835454b08b247501c67fd60aa" minOccurs="0"/>
                <xsd:element ref="ns5:b48d7f98ea4e4094b90e9d204d54ef1b" minOccurs="0"/>
                <xsd:element ref="ns4:d1Status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c9b11-d1f9-4220-90bf-9c08d9490794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internalName="Category">
      <xsd:simpleType>
        <xsd:restriction base="dms:Text">
          <xsd:maxLength value="255"/>
        </xsd:restriction>
      </xsd:simpleType>
    </xsd:element>
    <xsd:element name="MigratedFrom" ma:index="10" nillable="true" ma:displayName="MigratedFrom" ma:internalName="MigratedFrom" ma:readOnly="false">
      <xsd:simpleType>
        <xsd:restriction base="dms:Text"/>
      </xsd:simpleType>
    </xsd:element>
    <xsd:element name="CreatedByOnKEN" ma:index="11" nillable="true" ma:displayName="CreatedByOnKEN" ma:internalName="CreatedByOnKEN" ma:readOnly="false">
      <xsd:simpleType>
        <xsd:restriction base="dms:Text"/>
      </xsd:simpleType>
    </xsd:element>
    <xsd:element name="ModifiedByOnKEN" ma:index="12" nillable="true" ma:displayName="ModifiedByOnKEN" ma:internalName="ModifiedByOnKEN" ma:readOnly="false">
      <xsd:simpleType>
        <xsd:restriction base="dms:Text"/>
      </xsd:simpleType>
    </xsd:element>
    <xsd:element name="CreatedDateOnKEN" ma:index="13" nillable="true" ma:displayName="CreatedDateOnKEN" ma:internalName="CreatedDateOnKEN" ma:readOnly="false">
      <xsd:simpleType>
        <xsd:restriction base="dms:Text"/>
      </xsd:simpleType>
    </xsd:element>
    <xsd:element name="ModifiedDateOnKEN" ma:index="14" nillable="true" ma:displayName="ModifiedDateOnKEN" ma:internalName="ModifiedDateOnKE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46384e-1362-459c-9557-e237af5e1d1b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b25e8e8c-4c4c-409d-85f9-b66dcad48aaa}" ma:internalName="TaxCatchAll" ma:showField="CatchAllData" ma:web="df46384e-1362-459c-9557-e237af5e1d1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4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956f6f-e0e6-472d-b94a-210716e5c28f" elementFormDefault="qualified">
    <xsd:import namespace="http://schemas.microsoft.com/office/2006/documentManagement/types"/>
    <xsd:import namespace="http://schemas.microsoft.com/office/infopath/2007/PartnerControls"/>
    <xsd:element name="Status" ma:index="16" nillable="true" ma:displayName="Status" ma:default="Draft" ma:format="Dropdown" ma:internalName="Status">
      <xsd:simpleType>
        <xsd:restriction base="dms:Choice">
          <xsd:enumeration value="Draft"/>
          <xsd:enumeration value="Done"/>
          <xsd:enumeration value="TaggingError"/>
          <xsd:enumeration value="Tagged"/>
        </xsd:restriction>
      </xsd:simpleType>
    </xsd:element>
    <xsd:element name="d1Status" ma:index="39" nillable="true" ma:displayName="d1Status" ma:hidden="true" ma:internalName="d1Status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862df-1a0f-4a18-99c6-a21fcd16b1dd" elementFormDefault="qualified">
    <xsd:import namespace="http://schemas.microsoft.com/office/2006/documentManagement/types"/>
    <xsd:import namespace="http://schemas.microsoft.com/office/infopath/2007/PartnerControls"/>
    <xsd:element name="p7a38fb78c77422e9968cc753d8b5024" ma:index="18" nillable="true" ma:taxonomy="true" ma:internalName="p7a38fb78c77422e9968cc753d8b5024" ma:taxonomyFieldName="d1_p2_1" ma:displayName="Activities" ma:fieldId="{97a38fb7-8c77-422e-9968-cc753d8b5024}" ma:taxonomyMulti="true" ma:sspId="e003e27b-a170-4e44-952c-0220734e8cc9" ma:termSetId="2beb139c-5c3b-4993-af29-495f1af9b5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96d2844d3bd420792afb79eb30974c7" ma:index="20" nillable="true" ma:taxonomy="true" ma:internalName="e96d2844d3bd420792afb79eb30974c7" ma:taxonomyFieldName="d1_p2_2" ma:displayName="Content Types" ma:fieldId="{e96d2844-d3bd-4207-92af-b79eb30974c7}" ma:taxonomyMulti="true" ma:sspId="e003e27b-a170-4e44-952c-0220734e8cc9" ma:termSetId="9a1aca1b-fa45-4e12-b49d-570d86086d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00756aee4e849c2b56041cedd4bf838" ma:index="22" nillable="true" ma:taxonomy="true" ma:internalName="h00756aee4e849c2b56041cedd4bf838" ma:taxonomyFieldName="d1_p2_3" ma:displayName="Topics" ma:fieldId="{100756ae-e4e8-49c2-b560-41cedd4bf838}" ma:taxonomyMulti="true" ma:sspId="e003e27b-a170-4e44-952c-0220734e8cc9" ma:termSetId="51c007db-9394-4611-a926-13fa39398cd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a3ee5e187a74db7878e65053e1e822b" ma:index="24" nillable="true" ma:taxonomy="true" ma:internalName="ea3ee5e187a74db7878e65053e1e822b" ma:taxonomyFieldName="d1_p2_4" ma:displayName="Forum Platform Meetings" ma:fieldId="{ea3ee5e1-87a7-4db7-878e-65053e1e822b}" ma:taxonomyMulti="true" ma:sspId="e003e27b-a170-4e44-952c-0220734e8cc9" ma:termSetId="bbb210c3-7fc9-461d-818c-0075f7e1b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93555c0a8a94532bb3cae4752fa7f8c" ma:index="26" nillable="true" ma:taxonomy="true" ma:internalName="j93555c0a8a94532bb3cae4752fa7f8c" ma:taxonomyFieldName="d1_p2_5" ma:displayName="Funds" ma:fieldId="{393555c0-a8a9-4532-bb3c-ae4752fa7f8c}" ma:taxonomyMulti="true" ma:sspId="e003e27b-a170-4e44-952c-0220734e8cc9" ma:termSetId="f9676faf-3b68-4f8d-a450-a3933e340cd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d4fa6d667434f3c98ebed8c3ae67929" ma:index="28" nillable="true" ma:taxonomy="true" ma:internalName="jd4fa6d667434f3c98ebed8c3ae67929" ma:taxonomyFieldName="d1_p2_6" ma:displayName="Geographics" ma:fieldId="{3d4fa6d6-6743-4f3c-98eb-ed8c3ae67929}" ma:taxonomyMulti="true" ma:sspId="e003e27b-a170-4e44-952c-0220734e8cc9" ma:termSetId="ad33da47-80d9-4c62-9089-feb876c066c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92e279fb48740629589a64015ff440e" ma:index="30" nillable="true" ma:taxonomy="true" ma:internalName="e92e279fb48740629589a64015ff440e" ma:taxonomyFieldName="d1_p2_7" ma:displayName="Industries" ma:fieldId="{e92e279f-b487-4062-9589-a64015ff440e}" ma:taxonomyMulti="true" ma:sspId="e003e27b-a170-4e44-952c-0220734e8cc9" ma:termSetId="1ddd0c1d-3ca7-4bb3-9702-d77b05ef63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75d28cc495b4ddda7675f076a865212" ma:index="32" nillable="true" ma:taxonomy="true" ma:internalName="j75d28cc495b4ddda7675f076a865212" ma:taxonomyFieldName="d1_p2_8" ma:displayName="Organisations" ma:fieldId="{375d28cc-495b-4ddd-a767-5f076a865212}" ma:taxonomyMulti="true" ma:sspId="e003e27b-a170-4e44-952c-0220734e8cc9" ma:termSetId="a421a143-4f31-4e8b-a301-43ceb78efcf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86db2d8a31e4770b75686f45af60edb" ma:index="34" nillable="true" ma:taxonomy="true" ma:internalName="i86db2d8a31e4770b75686f45af60edb" ma:taxonomyFieldName="d1_p2_9" ma:displayName="Programmes" ma:fieldId="{286db2d8-a31e-4770-b756-86f45af60edb}" ma:taxonomyMulti="true" ma:sspId="e003e27b-a170-4e44-952c-0220734e8cc9" ma:termSetId="d750752a-b3aa-4982-9b42-248d0d09bff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f9c298835454b08b247501c67fd60aa" ma:index="36" nillable="true" ma:taxonomy="true" ma:internalName="gf9c298835454b08b247501c67fd60aa" ma:taxonomyFieldName="d1_p2_10" ma:displayName="Projects" ma:fieldId="{0f9c2988-3545-4b08-b247-501c67fd60aa}" ma:taxonomyMulti="true" ma:sspId="e003e27b-a170-4e44-952c-0220734e8cc9" ma:termSetId="f23310ad-ea59-44e6-908f-e5f03a5dac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48d7f98ea4e4094b90e9d204d54ef1b" ma:index="38" nillable="true" ma:taxonomy="true" ma:internalName="b48d7f98ea4e4094b90e9d204d54ef1b" ma:taxonomyFieldName="d1_p2_11" ma:displayName="Schemes" ma:fieldId="{b48d7f98-ea4e-4094-b90e-9d204d54ef1b}" ma:taxonomyMulti="true" ma:sspId="e003e27b-a170-4e44-952c-0220734e8cc9" ma:termSetId="800bacbb-3d51-418c-92cb-5ab1296e371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2FE768-2673-4DC8-AF20-B313BAA3C70E}">
  <ds:schemaRefs>
    <ds:schemaRef ds:uri="http://schemas.openxmlformats.org/package/2006/metadata/core-properties"/>
    <ds:schemaRef ds:uri="http://schemas.microsoft.com/office/2006/metadata/properties"/>
    <ds:schemaRef ds:uri="0f956f6f-e0e6-472d-b94a-210716e5c28f"/>
    <ds:schemaRef ds:uri="http://purl.org/dc/elements/1.1/"/>
    <ds:schemaRef ds:uri="http://schemas.microsoft.com/office/2006/documentManagement/types"/>
    <ds:schemaRef ds:uri="faa862df-1a0f-4a18-99c6-a21fcd16b1dd"/>
    <ds:schemaRef ds:uri="http://purl.org/dc/terms/"/>
    <ds:schemaRef ds:uri="http://purl.org/dc/dcmitype/"/>
    <ds:schemaRef ds:uri="df46384e-1362-459c-9557-e237af5e1d1b"/>
    <ds:schemaRef ds:uri="http://schemas.microsoft.com/office/infopath/2007/PartnerControls"/>
    <ds:schemaRef ds:uri="575c9b11-d1f9-4220-90bf-9c08d949079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43EC8D6-A3CC-4970-A28E-E832597490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5c9b11-d1f9-4220-90bf-9c08d9490794"/>
    <ds:schemaRef ds:uri="df46384e-1362-459c-9557-e237af5e1d1b"/>
    <ds:schemaRef ds:uri="0f956f6f-e0e6-472d-b94a-210716e5c28f"/>
    <ds:schemaRef ds:uri="faa862df-1a0f-4a18-99c6-a21fcd16b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EA820F-7E2C-4333-B6B4-F82164FC04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1875</TotalTime>
  <Words>636</Words>
  <Application>Microsoft Office PowerPoint</Application>
  <PresentationFormat>Widescreen</PresentationFormat>
  <Paragraphs>188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TAN (MTI)</dc:creator>
  <cp:lastModifiedBy>Chyi Yih CHUA (MTI)</cp:lastModifiedBy>
  <cp:revision>226</cp:revision>
  <dcterms:created xsi:type="dcterms:W3CDTF">2020-07-06T07:05:15Z</dcterms:created>
  <dcterms:modified xsi:type="dcterms:W3CDTF">2024-05-15T11:29:30Z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0x0101005349208CA02B6E4FBE89E5CFDD83288F</vt:lpwstr>
  </property>
  <property fmtid="{D5CDD505-2E9C-101B-9397-08002B2CF9AE}" pid="3" name="d1_p2_9">
    <vt:lpwstr/>
  </property>
  <property fmtid="{D5CDD505-2E9C-101B-9397-08002B2CF9AE}" pid="4" name="d1_p2_4">
    <vt:lpwstr/>
  </property>
  <property fmtid="{D5CDD505-2E9C-101B-9397-08002B2CF9AE}" pid="5" name="d1_p2_10">
    <vt:lpwstr/>
  </property>
  <property fmtid="{D5CDD505-2E9C-101B-9397-08002B2CF9AE}" pid="6" name="d1_p2_2">
    <vt:lpwstr/>
  </property>
  <property fmtid="{D5CDD505-2E9C-101B-9397-08002B2CF9AE}" pid="7" name="d1_p2_7">
    <vt:lpwstr/>
  </property>
  <property fmtid="{D5CDD505-2E9C-101B-9397-08002B2CF9AE}" pid="8" name="d1_p2_5">
    <vt:lpwstr/>
  </property>
  <property fmtid="{D5CDD505-2E9C-101B-9397-08002B2CF9AE}" pid="9" name="d1_p2_11">
    <vt:lpwstr/>
  </property>
  <property fmtid="{D5CDD505-2E9C-101B-9397-08002B2CF9AE}" pid="10" name="d1_p2_8">
    <vt:lpwstr/>
  </property>
  <property fmtid="{D5CDD505-2E9C-101B-9397-08002B2CF9AE}" pid="11" name="d1_p2_3">
    <vt:lpwstr/>
  </property>
  <property fmtid="{D5CDD505-2E9C-101B-9397-08002B2CF9AE}" pid="12" name="d1_p2_6">
    <vt:lpwstr/>
  </property>
  <property fmtid="{D5CDD505-2E9C-101B-9397-08002B2CF9AE}" pid="13" name="d1_p2_1">
    <vt:lpwstr/>
  </property>
  <property fmtid="{D5CDD505-2E9C-101B-9397-08002B2CF9AE}" pid="14" name="MSIP_Label_4f288355-fb4c-44cd-b9ca-40cfc2aee5f8_Enabled">
    <vt:lpwstr>true</vt:lpwstr>
  </property>
  <property fmtid="{D5CDD505-2E9C-101B-9397-08002B2CF9AE}" pid="15" name="MSIP_Label_4f288355-fb4c-44cd-b9ca-40cfc2aee5f8_SetDate">
    <vt:lpwstr>2021-10-04T15:10:42Z</vt:lpwstr>
  </property>
  <property fmtid="{D5CDD505-2E9C-101B-9397-08002B2CF9AE}" pid="16" name="MSIP_Label_4f288355-fb4c-44cd-b9ca-40cfc2aee5f8_Method">
    <vt:lpwstr>Standard</vt:lpwstr>
  </property>
  <property fmtid="{D5CDD505-2E9C-101B-9397-08002B2CF9AE}" pid="17" name="MSIP_Label_4f288355-fb4c-44cd-b9ca-40cfc2aee5f8_Name">
    <vt:lpwstr>Non Sensitive_1</vt:lpwstr>
  </property>
  <property fmtid="{D5CDD505-2E9C-101B-9397-08002B2CF9AE}" pid="18" name="MSIP_Label_4f288355-fb4c-44cd-b9ca-40cfc2aee5f8_SiteId">
    <vt:lpwstr>0b11c524-9a1c-4e1b-84cb-6336aefc2243</vt:lpwstr>
  </property>
  <property fmtid="{D5CDD505-2E9C-101B-9397-08002B2CF9AE}" pid="19" name="MSIP_Label_4f288355-fb4c-44cd-b9ca-40cfc2aee5f8_ActionId">
    <vt:lpwstr>bffa0ed3-ec5f-43ba-83dd-7fa6ff9912b5</vt:lpwstr>
  </property>
  <property fmtid="{D5CDD505-2E9C-101B-9397-08002B2CF9AE}" pid="20" name="MSIP_Label_4f288355-fb4c-44cd-b9ca-40cfc2aee5f8_ContentBits">
    <vt:lpwstr>0</vt:lpwstr>
  </property>
</Properties>
</file>